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2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307" r:id="rId52"/>
    <p:sldId id="308" r:id="rId53"/>
    <p:sldId id="309" r:id="rId54"/>
    <p:sldId id="310" r:id="rId55"/>
    <p:sldId id="344" r:id="rId56"/>
    <p:sldId id="311" r:id="rId57"/>
    <p:sldId id="312" r:id="rId58"/>
    <p:sldId id="318" r:id="rId59"/>
    <p:sldId id="317" r:id="rId60"/>
    <p:sldId id="327" r:id="rId61"/>
    <p:sldId id="314" r:id="rId62"/>
    <p:sldId id="315" r:id="rId63"/>
    <p:sldId id="316" r:id="rId64"/>
    <p:sldId id="339" r:id="rId65"/>
    <p:sldId id="319" r:id="rId66"/>
    <p:sldId id="275" r:id="rId67"/>
    <p:sldId id="277" r:id="rId68"/>
    <p:sldId id="278" r:id="rId69"/>
    <p:sldId id="296" r:id="rId70"/>
    <p:sldId id="297" r:id="rId71"/>
    <p:sldId id="299" r:id="rId72"/>
    <p:sldId id="298" r:id="rId73"/>
    <p:sldId id="295" r:id="rId74"/>
    <p:sldId id="306" r:id="rId75"/>
    <p:sldId id="300" r:id="rId76"/>
    <p:sldId id="301" r:id="rId77"/>
    <p:sldId id="302" r:id="rId78"/>
    <p:sldId id="337" r:id="rId79"/>
    <p:sldId id="305" r:id="rId80"/>
    <p:sldId id="328" r:id="rId81"/>
    <p:sldId id="329" r:id="rId82"/>
    <p:sldId id="326" r:id="rId83"/>
    <p:sldId id="330" r:id="rId84"/>
    <p:sldId id="341" r:id="rId85"/>
    <p:sldId id="342" r:id="rId86"/>
    <p:sldId id="345" r:id="rId87"/>
    <p:sldId id="346" r:id="rId88"/>
    <p:sldId id="347" r:id="rId89"/>
    <p:sldId id="353" r:id="rId90"/>
    <p:sldId id="334" r:id="rId91"/>
    <p:sldId id="348" r:id="rId92"/>
    <p:sldId id="350" r:id="rId93"/>
    <p:sldId id="351" r:id="rId94"/>
    <p:sldId id="340" r:id="rId95"/>
    <p:sldId id="352" r:id="rId96"/>
    <p:sldId id="354" r:id="rId97"/>
    <p:sldId id="355" r:id="rId98"/>
    <p:sldId id="357" r:id="rId99"/>
    <p:sldId id="358" r:id="rId100"/>
    <p:sldId id="359" r:id="rId101"/>
    <p:sldId id="360" r:id="rId102"/>
    <p:sldId id="361" r:id="rId103"/>
    <p:sldId id="363" r:id="rId104"/>
    <p:sldId id="364" r:id="rId105"/>
    <p:sldId id="365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84" r:id="rId116"/>
    <p:sldId id="381" r:id="rId117"/>
    <p:sldId id="377" r:id="rId118"/>
    <p:sldId id="382" r:id="rId119"/>
    <p:sldId id="383" r:id="rId120"/>
    <p:sldId id="380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5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105" d="100"/>
          <a:sy n="105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29.05.2022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hyperlink" Target="https://dofactory.com/net/adapter-design-pattern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microsoft.com/office/2007/relationships/hdphoto" Target="../media/hdphoto4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www.dofactory.com/net/decorator-design-pattern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hyperlink" Target="https://www.dofactory.com/net/proxy-design-pattern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ofactory.com/net/facade-design-pattern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dofactory.com/net/strategy-design-pattern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dofactory.com/net/facade-design-pattern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177744"/>
            <a:ext cx="4102826" cy="2913896"/>
            <a:chOff x="617220" y="1170424"/>
            <a:chExt cx="4102826" cy="2913896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170424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363094"/>
            <a:ext cx="4102826" cy="3247891"/>
            <a:chOff x="434340" y="3478085"/>
            <a:chExt cx="4102826" cy="3247891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478085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AD13-C31C-45B8-B3BD-385B04B18B90}"/>
              </a:ext>
            </a:extLst>
          </p:cNvPr>
          <p:cNvSpPr txBox="1"/>
          <p:nvPr/>
        </p:nvSpPr>
        <p:spPr>
          <a:xfrm>
            <a:off x="5205730" y="1268998"/>
            <a:ext cx="1780540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IBuilder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BuildPartA();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BuildPartB();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IProduct</a:t>
            </a:r>
            <a:r>
              <a:rPr lang="en-US" sz="1100" dirty="0"/>
              <a:t> GetProduct();</a:t>
            </a:r>
          </a:p>
          <a:p>
            <a:r>
              <a:rPr lang="en-US" sz="1100" dirty="0"/>
              <a:t>    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754020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IProduct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IPart</a:t>
            </a:r>
            <a:r>
              <a:rPr lang="en-US" sz="1100" dirty="0"/>
              <a:t> part);</a:t>
            </a:r>
          </a:p>
          <a:p>
            <a:r>
              <a:rPr lang="en-US" sz="1100" dirty="0"/>
              <a:t>    }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D5CD31-55A0-4CC1-A453-AFD3691B6AB5}"/>
              </a:ext>
            </a:extLst>
          </p:cNvPr>
          <p:cNvGrpSpPr/>
          <p:nvPr/>
        </p:nvGrpSpPr>
        <p:grpSpPr>
          <a:xfrm>
            <a:off x="142239" y="112707"/>
            <a:ext cx="4897121" cy="6632585"/>
            <a:chOff x="142239" y="166568"/>
            <a:chExt cx="4897121" cy="70812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551FFE-C4AB-4164-A8AC-023CD9E62271}"/>
                </a:ext>
              </a:extLst>
            </p:cNvPr>
            <p:cNvSpPr txBox="1"/>
            <p:nvPr/>
          </p:nvSpPr>
          <p:spPr>
            <a:xfrm>
              <a:off x="142239" y="166568"/>
              <a:ext cx="3997960" cy="7081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50" dirty="0"/>
                <a:t>    </a:t>
              </a:r>
              <a:br>
                <a:rPr lang="en-US" sz="550" dirty="0"/>
              </a:br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ProductABuilder</a:t>
              </a:r>
              <a:r>
                <a:rPr lang="en-US" sz="1100" dirty="0"/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IBuilder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    private readonly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r>
                <a:rPr lang="en-US" sz="1100" dirty="0"/>
                <a:t> _partAService;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private readonly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r>
                <a:rPr lang="en-US" sz="1100" dirty="0"/>
                <a:t> _partAService;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    private readonly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_product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new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</a:t>
              </a:r>
              <a:r>
                <a:rPr lang="en-US" sz="1100" dirty="0"/>
                <a:t>();</a:t>
              </a:r>
              <a:br>
                <a:rPr lang="en-US" sz="1100" dirty="0"/>
              </a:br>
              <a:r>
                <a:rPr lang="en-US" sz="1100" dirty="0"/>
                <a:t>        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    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ConcreteBuilder</a:t>
              </a:r>
              <a:r>
                <a:rPr lang="en-US" sz="1100" dirty="0"/>
                <a:t>(</a:t>
              </a:r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r>
                <a:rPr lang="en-US" sz="1100" dirty="0"/>
                <a:t> partAService,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r>
                <a:rPr lang="en-US" sz="1100" dirty="0"/>
                <a:t> partBService)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._partAService = partAService;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._partBService = partBService;</a:t>
              </a:r>
            </a:p>
            <a:p>
              <a:r>
                <a:rPr lang="en-US" sz="1100" dirty="0"/>
                <a:t>            Reset();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Reset()  </a:t>
              </a:r>
              <a:r>
                <a:rPr lang="en-US" sz="1100" dirty="0">
                  <a:solidFill>
                    <a:schemeClr val="accent4"/>
                  </a:solidFill>
                </a:rPr>
                <a:t>// Reset the instance of the product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._product.Parts.Clear();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BuildPartA()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._partAService.GetPart());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BuildPartB()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._partBService.GetPart());</a:t>
              </a:r>
            </a:p>
            <a:p>
              <a:r>
                <a:rPr lang="en-US" sz="1100" dirty="0"/>
                <a:t>        }</a:t>
              </a:r>
            </a:p>
            <a:p>
              <a:endParaRPr lang="en-US" sz="1100" dirty="0"/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GetProduct()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var</a:t>
              </a:r>
              <a:r>
                <a:rPr lang="en-US" sz="1100" dirty="0"/>
                <a:t> result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._product;  </a:t>
              </a:r>
              <a:r>
                <a:rPr lang="en-US" sz="1100" dirty="0">
                  <a:solidFill>
                    <a:schemeClr val="accent4"/>
                  </a:solidFill>
                </a:rPr>
                <a:t>// Cache the customized instance</a:t>
              </a:r>
            </a:p>
            <a:p>
              <a:endParaRPr lang="en-US" sz="1100" dirty="0"/>
            </a:p>
            <a:p>
              <a:r>
                <a:rPr lang="en-US" sz="1100" dirty="0"/>
                <a:t>            Reset();  </a:t>
              </a:r>
              <a:r>
                <a:rPr lang="en-US" sz="1100" dirty="0">
                  <a:solidFill>
                    <a:schemeClr val="accent4"/>
                  </a:solidFill>
                </a:rPr>
                <a:t>// Reset the object, Builder can now build again</a:t>
              </a:r>
            </a:p>
            <a:p>
              <a:endParaRPr lang="en-US" sz="1100" dirty="0"/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</a:t>
              </a:r>
              <a:r>
                <a:rPr lang="en-US" sz="1100" dirty="0"/>
                <a:t> result;  </a:t>
              </a:r>
              <a:r>
                <a:rPr lang="en-US" sz="1100" dirty="0">
                  <a:solidFill>
                    <a:schemeClr val="accent4"/>
                  </a:solidFill>
                </a:rPr>
                <a:t>// Return the customized instance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886082"/>
              <a:ext cx="7416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637939"/>
            <a:ext cx="3305811" cy="3053492"/>
            <a:chOff x="4565649" y="3637939"/>
            <a:chExt cx="3305811" cy="30534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</a:t>
              </a:r>
              <a:r>
                <a:rPr lang="en-US" sz="1100" dirty="0"/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IList</a:t>
              </a:r>
              <a:r>
                <a:rPr lang="en-US" sz="1100" dirty="0"/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get</a:t>
              </a:r>
              <a:r>
                <a:rPr lang="en-US" sz="1100" dirty="0"/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new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List</a:t>
              </a:r>
              <a:r>
                <a:rPr lang="en-US" sz="1100" dirty="0"/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&gt;();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part)  </a:t>
              </a:r>
              <a:r>
                <a:rPr lang="en-US" sz="1100" dirty="0">
                  <a:solidFill>
                    <a:schemeClr val="accent4"/>
                  </a:solidFill>
                </a:rPr>
                <a:t>// Aggregate parts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.Parts.Add(part);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443844" y="4097055"/>
              <a:ext cx="1304312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F4189F-36A9-4903-A4BF-8A1DCC9C822E}"/>
              </a:ext>
            </a:extLst>
          </p:cNvPr>
          <p:cNvGrpSpPr/>
          <p:nvPr/>
        </p:nvGrpSpPr>
        <p:grpSpPr>
          <a:xfrm>
            <a:off x="7152640" y="931786"/>
            <a:ext cx="4673601" cy="3647152"/>
            <a:chOff x="7152640" y="1268998"/>
            <a:chExt cx="4673601" cy="36471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9291321" y="1268998"/>
              <a:ext cx="2534920" cy="3647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Director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IBuilder</a:t>
              </a:r>
              <a:r>
                <a:rPr lang="en-US" sz="1100" dirty="0"/>
                <a:t> Builder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get</a:t>
              </a:r>
              <a:r>
                <a:rPr lang="en-US" sz="1100" dirty="0"/>
                <a:t>;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set</a:t>
              </a:r>
              <a:r>
                <a:rPr lang="en-US" sz="1100" dirty="0"/>
                <a:t>;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BuildSimpleVersion()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.Builder.Reset();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.Builder.BuildPartA();</a:t>
              </a:r>
            </a:p>
            <a:p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 this</a:t>
              </a:r>
              <a:r>
                <a:rPr lang="en-US" sz="1100" dirty="0"/>
                <a:t>.Builder.GetProduct();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BuildFullVersion()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.Builder.Reset();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.Builder.BuildPartA();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.Builder.BuildPartB();</a:t>
              </a:r>
            </a:p>
            <a:p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 this</a:t>
              </a:r>
              <a:r>
                <a:rPr lang="en-US" sz="1100" dirty="0"/>
                <a:t>.Builder.GetProduct();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7152640" y="2048262"/>
              <a:ext cx="198120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endParaRPr lang="en-US" sz="1100" dirty="0"/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GetPart();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endParaRPr lang="en-US" sz="1100" dirty="0"/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GetPart();</a:t>
              </a:r>
            </a:p>
            <a:p>
              <a:r>
                <a:rPr lang="en-US" sz="1100" dirty="0"/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730" y="1268998"/>
            <a:ext cx="1780540" cy="127727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46AE33-8541-4E03-AC49-681E3CAF94DE}"/>
              </a:ext>
            </a:extLst>
          </p:cNvPr>
          <p:cNvSpPr/>
          <p:nvPr/>
        </p:nvSpPr>
        <p:spPr>
          <a:xfrm>
            <a:off x="142239" y="112706"/>
            <a:ext cx="3997960" cy="663258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300210" y="930443"/>
            <a:ext cx="2526030" cy="364715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4565650" y="5075603"/>
            <a:ext cx="3305810" cy="161582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362700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3576</TotalTime>
  <Words>10919</Words>
  <Application>Microsoft Office PowerPoint</Application>
  <PresentationFormat>Panoramiczny</PresentationFormat>
  <Paragraphs>1327</Paragraphs>
  <Slides>130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130</vt:i4>
      </vt:variant>
    </vt:vector>
  </HeadingPairs>
  <TitlesOfParts>
    <vt:vector size="136" baseType="lpstr">
      <vt:lpstr>Arial</vt:lpstr>
      <vt:lpstr>Calibri</vt:lpstr>
      <vt:lpstr>Calibri Light</vt:lpstr>
      <vt:lpstr>Courier New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Prezentacja programu PowerPoint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Prezentacja programu PowerPoint</vt:lpstr>
      <vt:lpstr>CONVENTION:</vt:lpstr>
      <vt:lpstr>2a. Abstract Factory</vt:lpstr>
      <vt:lpstr>The purpose:</vt:lpstr>
      <vt:lpstr>Benefits and costs of using:</vt:lpstr>
      <vt:lpstr>Resources:</vt:lpstr>
      <vt:lpstr>Prezentacja programu PowerPoint</vt:lpstr>
      <vt:lpstr>Life examples:</vt:lpstr>
      <vt:lpstr>Business cases:</vt:lpstr>
      <vt:lpstr>Prezentacja programu PowerPoint</vt:lpstr>
      <vt:lpstr>Nuances:</vt:lpstr>
      <vt:lpstr>Implementation</vt:lpstr>
      <vt:lpstr>Overview:</vt:lpstr>
      <vt:lpstr>IMPLEMENTATION</vt:lpstr>
      <vt:lpstr>IMPLEMENTATION</vt:lpstr>
      <vt:lpstr>Prezentacja programu PowerPoint</vt:lpstr>
      <vt:lpstr>CONVENTION:</vt:lpstr>
      <vt:lpstr>2b. Factory Method</vt:lpstr>
      <vt:lpstr>Resources:</vt:lpstr>
      <vt:lpstr>Implementation</vt:lpstr>
      <vt:lpstr>Overview:</vt:lpstr>
      <vt:lpstr>IMPLEMENTATION</vt:lpstr>
      <vt:lpstr>Prezentacja programu PowerPoint</vt:lpstr>
      <vt:lpstr>3. Builder</vt:lpstr>
      <vt:lpstr>Benefits and costs of using:</vt:lpstr>
      <vt:lpstr>Resources:</vt:lpstr>
      <vt:lpstr>Prezentacja programu PowerPoint</vt:lpstr>
      <vt:lpstr>Life examples:</vt:lpstr>
      <vt:lpstr>Life examples:</vt:lpstr>
      <vt:lpstr>Business Cases:</vt:lpstr>
      <vt:lpstr>Implementation</vt:lpstr>
      <vt:lpstr>Overview:</vt:lpstr>
      <vt:lpstr>IMPLEMENTATION</vt:lpstr>
      <vt:lpstr>Prezentacja programu PowerPoint</vt:lpstr>
      <vt:lpstr>CONVENTION:</vt:lpstr>
      <vt:lpstr>4. FAÇADE</vt:lpstr>
      <vt:lpstr>Benefits and costs of using:</vt:lpstr>
      <vt:lpstr>Resources:</vt:lpstr>
      <vt:lpstr>Prezentacja programu PowerPoint</vt:lpstr>
      <vt:lpstr>Life examples:</vt:lpstr>
      <vt:lpstr>Life examples:</vt:lpstr>
      <vt:lpstr>Business cases:</vt:lpstr>
      <vt:lpstr>Prezentacja programu PowerPoint</vt:lpstr>
      <vt:lpstr>Problem with names:</vt:lpstr>
      <vt:lpstr>Implementation</vt:lpstr>
      <vt:lpstr>Overview:</vt:lpstr>
      <vt:lpstr>Façade method</vt:lpstr>
      <vt:lpstr>Façade Pattern with Dependency Injection</vt:lpstr>
      <vt:lpstr>Prezentacja programu PowerPoint</vt:lpstr>
      <vt:lpstr>CONVENTION:</vt:lpstr>
      <vt:lpstr>5. Strategy</vt:lpstr>
      <vt:lpstr>Benefits and costs of using:</vt:lpstr>
      <vt:lpstr>Resources:</vt:lpstr>
      <vt:lpstr>Prezentacja programu PowerPoint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Prezentacja programu PowerPoint</vt:lpstr>
      <vt:lpstr>CONVENTION:</vt:lpstr>
      <vt:lpstr>6. Command</vt:lpstr>
      <vt:lpstr>Benefits and costs of using:</vt:lpstr>
      <vt:lpstr>Resources:</vt:lpstr>
      <vt:lpstr>The most popular usages:</vt:lpstr>
      <vt:lpstr>Prezentacja programu PowerPoint</vt:lpstr>
      <vt:lpstr>Life examples:</vt:lpstr>
      <vt:lpstr>Life examples:</vt:lpstr>
      <vt:lpstr>Prezentacja programu PowerPoint</vt:lpstr>
      <vt:lpstr>Do I need TO reinvent the wheel?</vt:lpstr>
      <vt:lpstr>The naming confusion</vt:lpstr>
      <vt:lpstr>Implementation</vt:lpstr>
      <vt:lpstr>Overview: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CONVENTION:</vt:lpstr>
      <vt:lpstr>7. Adapter</vt:lpstr>
      <vt:lpstr>Benefits and costs of using:</vt:lpstr>
      <vt:lpstr>Resources:</vt:lpstr>
      <vt:lpstr>Prezentacja programu PowerPoint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Prezentacja programu PowerPoint</vt:lpstr>
      <vt:lpstr>Prezentacja programu PowerPoint</vt:lpstr>
      <vt:lpstr>CONVENTION:</vt:lpstr>
      <vt:lpstr>8. Decorator</vt:lpstr>
      <vt:lpstr>Benefits and costs of using:</vt:lpstr>
      <vt:lpstr>Resources:</vt:lpstr>
      <vt:lpstr>Prezentacja programu PowerPoint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Prezentacja programu PowerPoint</vt:lpstr>
      <vt:lpstr>Prezentacja programu PowerPoint</vt:lpstr>
      <vt:lpstr>Prezentacja programu PowerPoint</vt:lpstr>
      <vt:lpstr>CONVENTION:</vt:lpstr>
      <vt:lpstr>9. Proxy</vt:lpstr>
      <vt:lpstr>Benefits and costs of using:</vt:lpstr>
      <vt:lpstr>Resources:</vt:lpstr>
      <vt:lpstr>Prezentacja programu PowerPoint</vt:lpstr>
      <vt:lpstr>Life examples: (business is the same)</vt:lpstr>
      <vt:lpstr>Implementation</vt:lpstr>
      <vt:lpstr>Prezentacja programu PowerPoint</vt:lpstr>
      <vt:lpstr>Prezentacja programu PowerPoint</vt:lpstr>
      <vt:lpstr>Prezentacja programu PowerPoint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Thomas M. Krystyan</cp:lastModifiedBy>
  <cp:revision>684</cp:revision>
  <dcterms:created xsi:type="dcterms:W3CDTF">2020-08-17T19:59:22Z</dcterms:created>
  <dcterms:modified xsi:type="dcterms:W3CDTF">2022-05-29T14:35:16Z</dcterms:modified>
</cp:coreProperties>
</file>